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5"/>
  </p:notesMasterIdLst>
  <p:sldIdLst>
    <p:sldId id="274" r:id="rId2"/>
    <p:sldId id="269" r:id="rId3"/>
    <p:sldId id="268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71" r:id="rId12"/>
    <p:sldId id="281" r:id="rId13"/>
    <p:sldId id="283" r:id="rId14"/>
    <p:sldId id="292" r:id="rId15"/>
    <p:sldId id="293" r:id="rId16"/>
    <p:sldId id="284" r:id="rId17"/>
    <p:sldId id="285" r:id="rId18"/>
    <p:sldId id="286" r:id="rId19"/>
    <p:sldId id="287" r:id="rId20"/>
    <p:sldId id="288" r:id="rId21"/>
    <p:sldId id="290" r:id="rId22"/>
    <p:sldId id="294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>
        <p:scale>
          <a:sx n="91" d="100"/>
          <a:sy n="91" d="100"/>
        </p:scale>
        <p:origin x="-1066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14B3-9071-40EC-BED2-ADEEB0CF3B94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BABA-3CE7-46C5-AF94-CF5691140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CA74-9A1D-4BE8-BA4D-CDD02DE559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9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CA74-9A1D-4BE8-BA4D-CDD02DE559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3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u.rosminzdra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mu.rosminzdra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4315" y="19888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5716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Разъяснения по заполнению таблиц формы 30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«Сведения о медицинской организации»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федерального статистического наблюдения в части оснащения медицинским оборудованием и сверке их с Реестром медицинских изделий </a:t>
            </a:r>
            <a:r>
              <a:rPr lang="ru-RU" sz="2400" dirty="0">
                <a:solidFill>
                  <a:srgbClr val="003399"/>
                </a:solidFill>
                <a:latin typeface="Book Antiqua" pitchFamily="18" charset="0"/>
              </a:rPr>
              <a:t>на вкладке «Медтехника» в Программном комплексе по ведению паспортов медицинских учреждений на сайте </a:t>
            </a:r>
            <a:r>
              <a:rPr lang="en-US" sz="2400" u="sng" dirty="0">
                <a:solidFill>
                  <a:srgbClr val="003399"/>
                </a:solidFill>
                <a:latin typeface="Book Antiqua" pitchFamily="18" charset="0"/>
                <a:hlinkClick r:id="rId3"/>
              </a:rPr>
              <a:t>www</a:t>
            </a:r>
            <a:r>
              <a:rPr lang="ru-RU" sz="2400" u="sng" dirty="0">
                <a:solidFill>
                  <a:srgbClr val="003399"/>
                </a:solidFill>
                <a:latin typeface="Book Antiqua" pitchFamily="18" charset="0"/>
                <a:hlinkClick r:id="rId3"/>
              </a:rPr>
              <a:t>.pmu.rosminzdrav.ru</a:t>
            </a: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.</a:t>
            </a:r>
            <a:endParaRPr lang="ru-RU" sz="2400" b="1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41723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Необходимо добавить в отчетную форму три дополнительные колонки: № таблицы, № графы, № строки.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 каждой строке отчетной формы, содержащей сведения о медицинском оборудовании, учитываемом в таблицах формы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30,указать номер таблицы, номера граф и  строк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(в том случае, если единица оборудования учитывается более, чем в одной графе и (или) строке, перечислить их номера через запятую)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и произвести сверку с указанными таблицами.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Пример заполнения таблицы 3.5117 (на примере флюорографических аппаратов).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64" y="285749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Три дополнительных колонки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rot="5400000">
            <a:off x="8088967" y="3445536"/>
            <a:ext cx="395591" cy="142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8287570" y="3501232"/>
            <a:ext cx="356396" cy="70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8429652" y="3357562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082" b="4081"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000892" y="264318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</a:rPr>
              <a:t>Три дополнительные колонки</a:t>
            </a:r>
            <a:endParaRPr lang="ru-RU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286776" y="3143248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8143900" y="3214686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920000" y="3297693"/>
            <a:ext cx="405474" cy="142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Например, Комплекс флюорографический передвижной цифровой КФПЦ- «Флюматрикс» на шасси КАМАЗ, учтён как: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аппарат лучевой диагностики (№ таблицы 3.5117),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цифровой аппарат для исследований органов грудной клетки (цифровой флюорограф) (№ строки 5),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на шасси автомобиля (№ строки 5.1),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по числу аппаратов 1 единица (№ графы 3),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оказывающий медицинскую помощь в подразделениях, оказывающих помощь в амбулаторных условиях (№ графы 4),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действующий (№ графы 5),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введен в эксплуатацию 18.06.2007,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имеет срок эксплуатации менее 10 лет, следовательно не учтён в графе 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- добавлен к общему количеству рентгеновских аппаратов в строке 16.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SimSun" pitchFamily="2" charset="-122"/>
                <a:cs typeface="Times New Roman" pitchFamily="18" charset="0"/>
              </a:rPr>
              <a:t>Уточненная таким образом отчетная форма позволит произвести корректный  подсчет статистических данных.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00042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1400" dirty="0" smtClean="0">
                <a:solidFill>
                  <a:srgbClr val="003399"/>
                </a:solidFill>
                <a:latin typeface="Book Antiqua" pitchFamily="18" charset="0"/>
              </a:rPr>
              <a:t>Далее, сверить с данными таблицы 3.5117, и при необходимости внести в таблицу корректировки.</a:t>
            </a:r>
            <a:endParaRPr lang="ru-RU" sz="1400" dirty="0">
              <a:solidFill>
                <a:srgbClr val="003399"/>
              </a:solidFill>
              <a:latin typeface="Book Antiqu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3999" cy="542928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317625"/>
              </p:ext>
            </p:extLst>
          </p:nvPr>
        </p:nvGraphicFramePr>
        <p:xfrm>
          <a:off x="116212" y="931661"/>
          <a:ext cx="8848274" cy="5120808"/>
        </p:xfrm>
        <a:graphic>
          <a:graphicData uri="http://schemas.openxmlformats.org/drawingml/2006/table">
            <a:tbl>
              <a:tblPr/>
              <a:tblGrid>
                <a:gridCol w="3337506"/>
                <a:gridCol w="543316"/>
                <a:gridCol w="1390628"/>
                <a:gridCol w="1899986"/>
                <a:gridCol w="580506"/>
                <a:gridCol w="1096332"/>
              </a:tblGrid>
              <a:tr h="25723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Телеуправляемые поворотные столы-штативы с функцией рентгеноскопии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оснащены детектором на основе ПЗС матрицы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плоским матричным детектором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системой компьютерной радиографии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Рентгенодиагностические комплексы на 3 рабочих места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Цифровые аппараты для исследований органов грудной клетки (цифровые флюорографы)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шасси автомобилей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Пленочные флюорографы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шасси автомобилей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1940" y="2492896"/>
            <a:ext cx="46805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Сведения о наличии аппаратов и оборудования указываются по состоянию на 31.12 отчетного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1940" y="3212976"/>
            <a:ext cx="46805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Графа 3 должна быть больше любой из граф 4, 5,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940" y="3717613"/>
            <a:ext cx="46805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Строка 1 может быть больше суммы строк 1.1+1.2+1.3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9466" y="4437112"/>
            <a:ext cx="46805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Строка 5 должна быть больше строки 5.1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883" y="4957326"/>
            <a:ext cx="46805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Строка 6 должна быть больше строки 6.1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6883" y="5589240"/>
            <a:ext cx="46805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Строка 6 должна быть больше строки 6.1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0543"/>
            <a:ext cx="713294" cy="670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221792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</a:rPr>
              <a:t>Аппараты и </a:t>
            </a: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altLang="ru-RU" sz="1400" b="1" dirty="0">
                <a:solidFill>
                  <a:srgbClr val="003399"/>
                </a:solidFill>
                <a:latin typeface="Book Antiqua" panose="02040602050305030304" pitchFamily="18" charset="0"/>
              </a:rPr>
              <a:t> для лучевой  диагностики.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084" y="63951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Таблица 5117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9" y="6084137"/>
            <a:ext cx="89541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Данные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об аппаратах лучевой диагностики в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Реестре МИ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не должны расходится с данными приложения №8 к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приказу Департамента здравоохранения Ханты-Мансийского автономного округа – Югры 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от 19.12.2016 №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1424, которое направляется главному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внештатному специалисту по инструментальной лучевой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диагностике.</a:t>
            </a:r>
            <a:endParaRPr lang="ru-RU" sz="1400" dirty="0">
              <a:solidFill>
                <a:srgbClr val="00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19298"/>
            <a:ext cx="8554069" cy="391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3803" y="2276872"/>
            <a:ext cx="285859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В графе 4, строках 3,8 указываются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сведения, из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таблицы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3.5117 аппараты и оборудование для лучевой диагностики на шасси автомобиля.</a:t>
            </a:r>
          </a:p>
          <a:p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004048" y="2996952"/>
            <a:ext cx="475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3933056"/>
            <a:ext cx="629755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1053"/>
            <a:ext cx="713294" cy="67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4105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Передвижные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11521"/>
            <a:ext cx="273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14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373216"/>
            <a:ext cx="83529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3399"/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Обратите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внимание на таблицу 1003 в графе 4, строках 3 и 8 необходимо указать данные из таблицы 5117 о передвижных </a:t>
            </a:r>
            <a:r>
              <a:rPr lang="ru-RU" sz="1400" dirty="0" err="1">
                <a:solidFill>
                  <a:srgbClr val="003399"/>
                </a:solidFill>
                <a:latin typeface="Book Antiqua" panose="02040602050305030304" pitchFamily="18" charset="0"/>
              </a:rPr>
              <a:t>флюорографах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 и </a:t>
            </a:r>
            <a:r>
              <a:rPr lang="ru-RU" sz="1400" dirty="0" err="1">
                <a:solidFill>
                  <a:srgbClr val="003399"/>
                </a:solidFill>
                <a:latin typeface="Book Antiqua" panose="02040602050305030304" pitchFamily="18" charset="0"/>
              </a:rPr>
              <a:t>маммографах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. </a:t>
            </a:r>
            <a:endParaRPr lang="ru-RU" sz="1400" dirty="0" smtClean="0">
              <a:solidFill>
                <a:srgbClr val="003399"/>
              </a:solidFill>
              <a:latin typeface="Book Antiqua" panose="02040602050305030304" pitchFamily="18" charset="0"/>
            </a:endParaRPr>
          </a:p>
          <a:p>
            <a:endParaRPr lang="ru-RU" sz="1400" dirty="0">
              <a:solidFill>
                <a:srgbClr val="00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8328" y="707976"/>
            <a:ext cx="1701362" cy="28803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altLang="ru-RU" sz="1500" b="1" dirty="0">
                <a:solidFill>
                  <a:srgbClr val="003399"/>
                </a:solidFill>
                <a:latin typeface="Book Antiqua" panose="02040602050305030304" pitchFamily="18" charset="0"/>
                <a:ea typeface="+mj-ea"/>
                <a:cs typeface="+mj-cs"/>
              </a:rPr>
              <a:t>Таблица</a:t>
            </a:r>
            <a:r>
              <a:rPr lang="ru-RU" altLang="ru-RU" sz="1400" b="1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+mj-cs"/>
              </a:rPr>
              <a:t> 5118</a:t>
            </a:r>
            <a:r>
              <a:rPr lang="ru-RU" altLang="ru-RU" sz="1400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13998"/>
              </p:ext>
            </p:extLst>
          </p:nvPr>
        </p:nvGraphicFramePr>
        <p:xfrm>
          <a:off x="85776" y="1022822"/>
          <a:ext cx="8888289" cy="5303660"/>
        </p:xfrm>
        <a:graphic>
          <a:graphicData uri="http://schemas.openxmlformats.org/drawingml/2006/table">
            <a:tbl>
              <a:tblPr/>
              <a:tblGrid>
                <a:gridCol w="3752101"/>
                <a:gridCol w="549241"/>
                <a:gridCol w="1065527"/>
                <a:gridCol w="1721479"/>
                <a:gridCol w="602596"/>
                <a:gridCol w="1197345"/>
              </a:tblGrid>
              <a:tr h="26967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8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Рентгенотерапевтические аппараты, всего: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близкофокусные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глубокой рентгенотерапии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Гамма-терапевтические аппараты для дистанционной  конвенциональной лучевой терапии,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Гамма терапевтические аппараты для дистанционной конформной лучевой терапии,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Ускорители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для конвенциальной лучевой терапии.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конформной лучевой терапии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многолепестковым коллиматором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встроенным контролем укладки пациента рентгеновским  излучением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контролем укладки пациента на совмещенном компьютерном томографе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708920"/>
            <a:ext cx="44644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Сведения о наличии аппаратов и оборудования указываются по состоянию на 31.12 отчетного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3692060"/>
            <a:ext cx="44644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Графа 3 должна быть больше любой из граф 4,  5, 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4436531"/>
            <a:ext cx="44644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Строка 1 может быть больше суммы строк 1.1+1.2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4867" y="5075311"/>
            <a:ext cx="446449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Строка 4 может быть меньше суммы строк 4.1+4.2+4.3+4.4+4.5+4.6 за счет аппаратов, обладающих несколькими функциями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3" y="10543"/>
            <a:ext cx="713294" cy="670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8864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Аппараты и оборудование отделений (кабинетов) лучевой терапии</a:t>
            </a:r>
            <a:endParaRPr lang="ru-RU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95535" y="1196475"/>
          <a:ext cx="7920881" cy="3913767"/>
        </p:xfrm>
        <a:graphic>
          <a:graphicData uri="http://schemas.openxmlformats.org/drawingml/2006/table">
            <a:tbl>
              <a:tblPr firstRow="1" firstCol="1" bandRow="1"/>
              <a:tblGrid>
                <a:gridCol w="4903998"/>
                <a:gridCol w="1148167"/>
                <a:gridCol w="938406"/>
                <a:gridCol w="930310"/>
              </a:tblGrid>
              <a:tr h="720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аппаратов и оборудования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стро-ки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отделениях анестезиологии - реанимации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Аппаратурное оснащение электрокардиографы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635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-  3-х канальные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9">
                <a:tc>
                  <a:txBody>
                    <a:bodyPr/>
                    <a:lstStyle/>
                    <a:p>
                      <a:pPr indent="1143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более 3-х каналов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6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электрокардиографов (стр. 1) - систем съема ЭКГ на базе компьютера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ХМ ЭКГ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регистраторов к системам ХМ ЭКГ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Дефибрилляторы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Аппараты ультразвуковой навигации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Шприцевые помпы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Инфузионные насоссы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единиц аппаратуры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- в эксплуатации до 3-х лет включительно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635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4-х до 5-ти лет включительно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635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6-ти до 10-ти лет включительно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7">
                <a:tc>
                  <a:txBody>
                    <a:bodyPr/>
                    <a:lstStyle/>
                    <a:p>
                      <a:pPr indent="635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10-ти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9660" y="5434775"/>
            <a:ext cx="7848872" cy="783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 42 должна соответствовать сумме строк, заполненным выше, и сумме строк 43,44,45,46. Все сведения о сроках эксплуатации оборудования необходимо сверить с отчетной формой в колонке «Дата ввода в эксплуатацию медицинского оборудования».</a:t>
            </a:r>
            <a:endParaRPr lang="ru-RU" sz="1400" dirty="0">
              <a:solidFill>
                <a:srgbClr val="003399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6300192" y="2132856"/>
            <a:ext cx="504056" cy="216024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6442383" y="3494801"/>
            <a:ext cx="360040" cy="79208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>
            <a:off x="8100392" y="2096852"/>
            <a:ext cx="432048" cy="223224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>
            <a:off x="8096632" y="3465020"/>
            <a:ext cx="363800" cy="82807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10800000">
            <a:off x="8102217" y="4109972"/>
            <a:ext cx="214199" cy="47115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rot="10108682">
            <a:off x="8077243" y="4189583"/>
            <a:ext cx="160900" cy="23381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rot="11074206" flipH="1">
            <a:off x="6327708" y="4141265"/>
            <a:ext cx="358895" cy="75079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 rot="10800000" flipH="1">
            <a:off x="6478769" y="4151150"/>
            <a:ext cx="256713" cy="57277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 rot="10649940" flipH="1">
            <a:off x="6602300" y="4131229"/>
            <a:ext cx="190301" cy="454267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 rot="10800000" flipH="1">
            <a:off x="6604308" y="4152811"/>
            <a:ext cx="198114" cy="23713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3" y="10543"/>
            <a:ext cx="713294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16632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Оснащение аппаратурой и </a:t>
            </a:r>
            <a:r>
              <a:rPr lang="ru-RU" altLang="ru-RU" sz="1400" dirty="0" smtClean="0">
                <a:solidFill>
                  <a:srgbClr val="003399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оборудованием.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84571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alt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Таблица 5404 </a:t>
            </a:r>
            <a:endParaRPr lang="ru-RU" sz="1400" dirty="0">
              <a:solidFill>
                <a:srgbClr val="00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34183"/>
              </p:ext>
            </p:extLst>
          </p:nvPr>
        </p:nvGraphicFramePr>
        <p:xfrm>
          <a:off x="251520" y="845992"/>
          <a:ext cx="8784976" cy="4754880"/>
        </p:xfrm>
        <a:graphic>
          <a:graphicData uri="http://schemas.openxmlformats.org/drawingml/2006/table">
            <a:tbl>
              <a:tblPr/>
              <a:tblGrid>
                <a:gridCol w="5013166"/>
                <a:gridCol w="509274"/>
                <a:gridCol w="1015365"/>
                <a:gridCol w="1013774"/>
                <a:gridCol w="1233397"/>
              </a:tblGrid>
              <a:tr h="31534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 аппаратов и оборудования - со сроком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7 лет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действующих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Микроскопы монокулярные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Микроскопы бинокулярные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Микроскопы люминесцентные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Микроскопы стереоскопические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Микроскопы инвертированные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Гемоглобинометры фотоэлектрические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Колориметры фотоэлектрические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Спектрофотометры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Гематологические анализаторы для подсчета форменных элементов крови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(стр.9) с модулем дифференцировки по 5 популяциям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(стр.9) с модулем подсчета ретикулоцитов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(стр.9) с модулем для приготовления мазков крови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Проточные цитофлуориметры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Коагулометры с ручным дозированием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Коагулогические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анализаторы с автоматическим дозированием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агрегации тромбоцитов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Тромбоэластографы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Программируемые биохимические фотометры с ручным дозированием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(стр.15) - многоканальные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13294" cy="670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16632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действующие формы.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79473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Предварительно добавлена таблица  5302 «Оснащение лаборатории оборудованием»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05264"/>
            <a:ext cx="878497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Данные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о лабораторном оборудовании в Реестре МИ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не должны расходится с данными приложения №14 к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приказу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 Департамента здравоохранения Ханты-Мансийского автономного округа – Югры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от 19.12.2016 №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1424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 , которое направляется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 главному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внештатному специалисту по клинической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лабораторной диагностике.   </a:t>
            </a:r>
            <a:endParaRPr lang="ru-RU" sz="1400" dirty="0">
              <a:solidFill>
                <a:srgbClr val="00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88640"/>
          <a:ext cx="8915400" cy="6053737"/>
        </p:xfrm>
        <a:graphic>
          <a:graphicData uri="http://schemas.openxmlformats.org/drawingml/2006/table">
            <a:tbl>
              <a:tblPr/>
              <a:tblGrid>
                <a:gridCol w="5116513"/>
                <a:gridCol w="496887"/>
                <a:gridCol w="989013"/>
                <a:gridCol w="989012"/>
                <a:gridCol w="1323975"/>
              </a:tblGrid>
              <a:tr h="12982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 аппаратов и оборудования - со сроком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7 лет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действующих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Биохимические автоматические анализаторы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(стр.16) - с модулем определения электролитов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нефелометры для определения специфических белков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электролитов - ионселективные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кислотно-щелочного состояния (КЩС)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(стр.19) - с модулем определения электролитов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глюкозы и(или) лактата энзиматические амперометрические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гликированного гемоглобина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для электрофореза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 (стр.22) – с функцией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иммуноэлектрофореза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 (стр.22) – системы капиллярного электрофореза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Планшетные фотометры (ридеры)  для иммуноферментного анализа с ручным дозированием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анализаторы для ИФА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 (стр.24) – «открытые системы» для стандартных имунологических  планшет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иммунохемилюминесцентные анализаторы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Амплификаторы (термоциклеры) для полимеразной цепной реакции (ПЦР)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 (стр.26) – амплификаторы в режиме «real-time»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Трансиллюминаторы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для секвенирования нуклеиновых кислот (секвенаторы)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404664"/>
          <a:ext cx="8642350" cy="5328591"/>
        </p:xfrm>
        <a:graphic>
          <a:graphicData uri="http://schemas.openxmlformats.org/drawingml/2006/table">
            <a:tbl>
              <a:tblPr/>
              <a:tblGrid>
                <a:gridCol w="4964113"/>
                <a:gridCol w="496887"/>
                <a:gridCol w="989013"/>
                <a:gridCol w="989012"/>
                <a:gridCol w="1203325"/>
              </a:tblGrid>
              <a:tr h="3947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 аппаратов и оборудования - со сроком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7 лет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действующих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Станции для выделения автоматического нуклеиновых кислот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бактериологические для идентификации микроорганизмов и определения их чувствительности к антибактериальным препаратам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Анализаторы бактериологические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гемокультур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(типа BACTEK)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Аппараты для анаэробного культивирования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средоварки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Боксы биологической безопасности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Многокомпонентные отражательные фотометры для анализа мочи с ручной загрузкой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анализаторы  мочи с программируемой загрузкой проб и тест-полосок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анализаторы осадка мочи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Осмометры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Коллоидные осмометры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Хроматографы жидкостные и газовые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Атомно-адсорбционные спектрометры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Масс-спектрометры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Автоматические и полуавтоматические устройства для приготовления и(или) окраски мазков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Установки для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деионизации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24" marR="444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6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198541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27833" y="980728"/>
            <a:ext cx="8072494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/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При сдаче отчетных форм федерального статистического наблюдения, будет производиться сверка следующих таблиц с «Реестром МИ» на вкладке «Медтехника» Программного комплекса по ведению паспортов медицинских учреждений (далее ПК ПМУ) на сайте </a:t>
            </a:r>
            <a:r>
              <a:rPr lang="en-US" u="sng" dirty="0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http</a:t>
            </a:r>
            <a:r>
              <a:rPr lang="ru-RU" u="sng" dirty="0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://</a:t>
            </a:r>
            <a:r>
              <a:rPr lang="en-US" u="sng" dirty="0" err="1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pmu</a:t>
            </a:r>
            <a:r>
              <a:rPr lang="ru-RU" u="sng" dirty="0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.</a:t>
            </a:r>
            <a:r>
              <a:rPr lang="en-US" u="sng" dirty="0" err="1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rosminzdrav</a:t>
            </a:r>
            <a:r>
              <a:rPr lang="ru-RU" u="sng" dirty="0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.</a:t>
            </a:r>
            <a:r>
              <a:rPr lang="en-US" u="sng" dirty="0" err="1" smtClean="0">
                <a:solidFill>
                  <a:srgbClr val="003399"/>
                </a:solidFill>
                <a:latin typeface="Book Antiqua" pitchFamily="18" charset="0"/>
                <a:hlinkClick r:id="rId3"/>
              </a:rPr>
              <a:t>ru</a:t>
            </a: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: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3.5117 – «Аппараты и оборудование для лучевой диагностики»;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3.5118 – «Аппараты и оборудование отделений (кабинетов) лучевой терапии»;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3.5126 – «Число эндоскопических аппаратов»;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3.5301 (5302) – «Оснащение лаборатории оборудованием»;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3.5404 – «Оснащение аппаратурой и оборудованием»;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3.5450 – «Оснащение станции (отделения) скорой медицинской помощи»;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3.5452 – «Число автомобилей скорой медицинской помощи класса…»;</a:t>
            </a:r>
            <a:b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3.5460 – «Оснащение основным технологическим оборудованием патологоанатомического бюро (отделения)»;</a:t>
            </a:r>
          </a:p>
          <a:p>
            <a:r>
              <a:rPr lang="ru-RU" dirty="0">
                <a:solidFill>
                  <a:srgbClr val="003399"/>
                </a:solidFill>
                <a:latin typeface="Book Antiqua" pitchFamily="18" charset="0"/>
              </a:rPr>
              <a:t>3.5600 - </a:t>
            </a:r>
            <a:r>
              <a:rPr lang="ru-RU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«Аппараты и оборудования станций переливания крови»</a:t>
            </a:r>
            <a:endParaRPr lang="ru-RU" dirty="0">
              <a:solidFill>
                <a:srgbClr val="003399"/>
              </a:solidFill>
              <a:latin typeface="Book Antiqua" pitchFamily="18" charset="0"/>
            </a:endParaRPr>
          </a:p>
          <a:p>
            <a:pPr indent="450000"/>
            <a:endParaRPr lang="ru-RU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alt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Предварительно в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 таблицу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5450 «Оснащение станции (отделения)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скорой медицинской </a:t>
            </a:r>
            <a:r>
              <a:rPr lang="ru-RU" sz="1400" dirty="0">
                <a:solidFill>
                  <a:srgbClr val="003399"/>
                </a:solidFill>
                <a:latin typeface="Book Antiqua" panose="02040602050305030304" pitchFamily="18" charset="0"/>
              </a:rPr>
              <a:t>помощи» внесены </a:t>
            </a:r>
            <a:r>
              <a:rPr lang="ru-RU" sz="1400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изменения: </a:t>
            </a:r>
            <a:endParaRPr lang="ru-RU" sz="1400" dirty="0">
              <a:solidFill>
                <a:srgbClr val="003399"/>
              </a:solidFill>
              <a:latin typeface="Book Antiqua" panose="02040602050305030304" pitchFamily="18" charset="0"/>
            </a:endParaRPr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6951"/>
              </p:ext>
            </p:extLst>
          </p:nvPr>
        </p:nvGraphicFramePr>
        <p:xfrm>
          <a:off x="426720" y="1844824"/>
          <a:ext cx="8352928" cy="3482994"/>
        </p:xfrm>
        <a:graphic>
          <a:graphicData uri="http://schemas.openxmlformats.org/drawingml/2006/table">
            <a:tbl>
              <a:tblPr/>
              <a:tblGrid>
                <a:gridCol w="3736460"/>
                <a:gridCol w="673066"/>
                <a:gridCol w="865757"/>
                <a:gridCol w="962103"/>
                <a:gridCol w="1057771"/>
                <a:gridCol w="1057771"/>
              </a:tblGrid>
              <a:tr h="236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том числе со сроком эксплуатации: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3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 3 до 5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свыше 5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автомобилей скорой медицинской помощи – всего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67">
                <a:tc>
                  <a:txBody>
                    <a:bodyPr/>
                    <a:lstStyle/>
                    <a:p>
                      <a:pPr marL="187960" indent="8102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«А» 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«В»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«С»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4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из них: для новорожденных и детей раннего </a:t>
                      </a:r>
                      <a:endParaRPr lang="ru-RU" sz="1200" dirty="0" smtClean="0">
                        <a:solidFill>
                          <a:srgbClr val="00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возраста</a:t>
                      </a:r>
                      <a:endParaRPr lang="ru-RU" sz="1200" dirty="0">
                        <a:solidFill>
                          <a:srgbClr val="00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1.3.1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повышенной проходимости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358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31939"/>
              </p:ext>
            </p:extLst>
          </p:nvPr>
        </p:nvGraphicFramePr>
        <p:xfrm>
          <a:off x="179512" y="1268757"/>
          <a:ext cx="8856983" cy="4604867"/>
        </p:xfrm>
        <a:graphic>
          <a:graphicData uri="http://schemas.openxmlformats.org/drawingml/2006/table">
            <a:tbl>
              <a:tblPr/>
              <a:tblGrid>
                <a:gridCol w="4081381"/>
                <a:gridCol w="517830"/>
                <a:gridCol w="1170079"/>
                <a:gridCol w="1020913"/>
                <a:gridCol w="1033390"/>
                <a:gridCol w="1033390"/>
              </a:tblGrid>
              <a:tr h="135051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аппаратов и оборудования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подразделениях, оказывающих медицинскую помощь в амбулаторных условиях 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действующих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сроком 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эксплуатации свыше 5 лет</a:t>
                      </a: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Автоматический/автоматизированный комплекс для генотестирования донорской крови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Автоматический иммуногематологический анализатор для проведения иммуногематологических исследований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 для контроля стерильности компонентов крови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для плазмафереза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для цитафереза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Быстрозамораживатель для плазмы крови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глицеринизации и деглицеринизации эритроцитов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проведения фотогемотерапии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5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 теплоизоляционная низкотемпературная для хранения свежезамороженной плазмы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5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замораживания и хранения клеток крови при сверхнизкой температуре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Мобильный комплекс заготовки крови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инактивации вирусов в плазме крови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Центрифуга рефрижераторная напольная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медицинский (ниже </a:t>
                      </a:r>
                      <a:r>
                        <a:rPr lang="ru-RU" sz="1000" spc="-5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–25°С)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медицинский (температура  +2 –+6°С) </a:t>
                      </a: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363"/>
            <a:ext cx="713294" cy="670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3265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rgbClr val="00339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Предварительно д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обавлена таблица  5600 «Аппараты и оборудования станций переливания крови»: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957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Book Antiqua" panose="02040602050305030304" pitchFamily="18" charset="0"/>
              </a:rPr>
              <a:t>"Уважаемые коллеги! При сдаче статистического годового отчета по медицинскому оборудованию (ф. №30) необходимо подготовить документы, подтверждающие факт списания оборудования в МО (акт, приказ, распоряжение собственника), которые должны быть  в виде скан - копий (печать МО и подпись руководителя) на электронный адрес, указанный в приложении №28 к приказу ДЗ №1424 от 19.12.2016 года. Кроме того, для удобства проведения сверки просим предоставить на бумажном носителе и в электронном виде (</a:t>
            </a:r>
            <a:r>
              <a:rPr lang="ru-RU" dirty="0" err="1">
                <a:solidFill>
                  <a:srgbClr val="003399"/>
                </a:solidFill>
                <a:latin typeface="Book Antiqua" panose="02040602050305030304" pitchFamily="18" charset="0"/>
              </a:rPr>
              <a:t>Excel</a:t>
            </a:r>
            <a:r>
              <a:rPr lang="ru-RU" dirty="0">
                <a:solidFill>
                  <a:srgbClr val="003399"/>
                </a:solidFill>
                <a:latin typeface="Book Antiqua" panose="02040602050305030304" pitchFamily="18" charset="0"/>
              </a:rPr>
              <a:t>) реестр списанного оборудования с указанием номера документа, на основании которого проведено списание.</a:t>
            </a:r>
          </a:p>
        </p:txBody>
      </p:sp>
    </p:spTree>
    <p:extLst>
      <p:ext uri="{BB962C8B-B14F-4D97-AF65-F5344CB8AC3E}">
        <p14:creationId xmlns:p14="http://schemas.microsoft.com/office/powerpoint/2010/main" val="80823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ru-RU" sz="5400" dirty="0" smtClean="0">
              <a:latin typeface="Book Antiqua" panose="02040602050305030304" pitchFamily="18" charset="0"/>
            </a:endParaRPr>
          </a:p>
          <a:p>
            <a:pPr marL="109728" indent="0" algn="ctr">
              <a:buNone/>
            </a:pPr>
            <a:r>
              <a:rPr lang="ru-RU" sz="5400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sz="54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9650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 l="29940" t="31776" r="15020" b="16916"/>
          <a:stretch>
            <a:fillRect/>
          </a:stretch>
        </p:blipFill>
        <p:spPr bwMode="auto">
          <a:xfrm>
            <a:off x="0" y="1428736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392321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Для подготовки к сверке необходимо не позднее 29.12.2016  произвести выгрузку отчетной формы «Сведения об использовании (эксплуатации) МО» (далее «отчетная форма»). Для этого необходимо в ПК ПМУ войти на вкладку «Отчетность» и выбрать «Отчетные формы».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9825" t="32150" r="15062" b="16370"/>
          <a:stretch>
            <a:fillRect/>
          </a:stretch>
        </p:blipFill>
        <p:spPr bwMode="auto">
          <a:xfrm>
            <a:off x="0" y="1285860"/>
            <a:ext cx="9144001" cy="534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1538" y="500042"/>
            <a:ext cx="7929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Далее отметить переключатель «Сведения об использовании (эксплуатации) МО»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9857" t="31963" r="14957" b="16373"/>
          <a:stretch>
            <a:fillRect/>
          </a:stretch>
        </p:blipFill>
        <p:spPr bwMode="auto">
          <a:xfrm>
            <a:off x="0" y="1268760"/>
            <a:ext cx="9144000" cy="50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571480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Нажать на ссылку «Фильтры»,  выбрать период «Декабрь» и формат данных «Нарастающим итогом с начала года» и нажать кнопку «Обновить» и «Экспорт».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t="9907" b="4587"/>
          <a:stretch>
            <a:fillRect/>
          </a:stretch>
        </p:blipFill>
        <p:spPr bwMode="auto">
          <a:xfrm>
            <a:off x="0" y="1500174"/>
            <a:ext cx="9144000" cy="51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571480"/>
            <a:ext cx="7929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Появится окно «Выгрузка» с текстом «Ожидайте отчет по почте».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t="9533" b="3882"/>
          <a:stretch>
            <a:fillRect/>
          </a:stretch>
        </p:blipFill>
        <p:spPr bwMode="auto">
          <a:xfrm>
            <a:off x="0" y="2000240"/>
            <a:ext cx="9144000" cy="45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Oval 1"/>
          <p:cNvSpPr>
            <a:spLocks noChangeArrowheads="1"/>
          </p:cNvSpPr>
          <p:nvPr/>
        </p:nvSpPr>
        <p:spPr bwMode="auto">
          <a:xfrm>
            <a:off x="428596" y="1857364"/>
            <a:ext cx="1274763" cy="447675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71538" y="571480"/>
            <a:ext cx="77867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Через некоторое время (в связи с большим количеством запросов время ожидания может быть до 24 часов) на почту в ПК ПМУ придет сообщение со ссылкой и паролем для доступа к файлу.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t="3343" b="4715"/>
          <a:stretch>
            <a:fillRect/>
          </a:stretch>
        </p:blipFill>
        <p:spPr bwMode="auto">
          <a:xfrm>
            <a:off x="0" y="1785926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1400" dirty="0" smtClean="0">
                <a:solidFill>
                  <a:srgbClr val="003399"/>
                </a:solidFill>
                <a:latin typeface="Book Antiqua" pitchFamily="18" charset="0"/>
              </a:rPr>
              <a:t>Для скачивания файла необходимо копировать пароль, перейти по ссылке и вставить пароль в строку ввода.</a:t>
            </a:r>
            <a:endParaRPr lang="ru-RU" sz="14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ntimansiysk.monavista.ru/images/sizednews/hantimansiysk1436789365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714380" cy="6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 smtClean="0">
              <a:latin typeface="Book Antiqua" pitchFamily="18" charset="0"/>
            </a:endParaRPr>
          </a:p>
          <a:p>
            <a:pPr indent="457200"/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t="2454" b="3364"/>
          <a:stretch>
            <a:fillRect/>
          </a:stretch>
        </p:blipFill>
        <p:spPr bwMode="auto">
          <a:xfrm>
            <a:off x="1" y="1500174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571480"/>
            <a:ext cx="7858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Скачать файл.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1070</TotalTime>
  <Words>1893</Words>
  <Application>Microsoft Office PowerPoint</Application>
  <PresentationFormat>Экран (4:3)</PresentationFormat>
  <Paragraphs>506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Жуманова Анастасия Сергеевна</dc:creator>
  <cp:lastModifiedBy>Чурсина Ирина Ильдаровна</cp:lastModifiedBy>
  <cp:revision>55</cp:revision>
  <dcterms:created xsi:type="dcterms:W3CDTF">2016-09-16T04:07:00Z</dcterms:created>
  <dcterms:modified xsi:type="dcterms:W3CDTF">2016-12-23T04:55:11Z</dcterms:modified>
</cp:coreProperties>
</file>